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7" r:id="rId2"/>
    <p:sldId id="258" r:id="rId3"/>
    <p:sldId id="262" r:id="rId4"/>
    <p:sldId id="358" r:id="rId5"/>
    <p:sldId id="359" r:id="rId6"/>
    <p:sldId id="361" r:id="rId7"/>
    <p:sldId id="362" r:id="rId8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26E3"/>
    <a:srgbClr val="F92571"/>
    <a:srgbClr val="2D1451"/>
    <a:srgbClr val="222A35"/>
    <a:srgbClr val="55D4EE"/>
    <a:srgbClr val="73F9CF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8" autoAdjust="0"/>
    <p:restoredTop sz="95865"/>
  </p:normalViewPr>
  <p:slideViewPr>
    <p:cSldViewPr snapToGrid="0" showGuides="1">
      <p:cViewPr varScale="1">
        <p:scale>
          <a:sx n="111" d="100"/>
          <a:sy n="111" d="100"/>
        </p:scale>
        <p:origin x="1116" y="96"/>
      </p:cViewPr>
      <p:guideLst>
        <p:guide orient="horz" pos="2160"/>
        <p:guide pos="574"/>
        <p:guide pos="3613"/>
        <p:guide pos="5541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1688300241682354E-2"/>
          <c:y val="0.12693525390367644"/>
          <c:w val="0.92608602339057544"/>
          <c:h val="0.667471422716611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Экстраполятор</c:v>
                </c:pt>
              </c:strCache>
            </c:strRef>
          </c:tx>
          <c:spPr>
            <a:solidFill>
              <a:schemeClr val="accent1"/>
            </a:solidFill>
            <a:ln w="635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Лист1!$A$2:$A$6</c:f>
              <c:strCache>
                <c:ptCount val="5"/>
                <c:pt idx="0">
                  <c:v>1 неделя</c:v>
                </c:pt>
                <c:pt idx="1">
                  <c:v>2 неделя</c:v>
                </c:pt>
                <c:pt idx="2">
                  <c:v>3 неделя</c:v>
                </c:pt>
                <c:pt idx="3">
                  <c:v>4 неделя</c:v>
                </c:pt>
                <c:pt idx="4">
                  <c:v>5 неделя</c:v>
                </c:pt>
              </c:strCache>
            </c:strRef>
          </c:cat>
          <c:val>
            <c:numRef>
              <c:f>Лист1!$B$2:$B$6</c:f>
              <c:numCache>
                <c:formatCode>0%</c:formatCode>
                <c:ptCount val="5"/>
                <c:pt idx="0">
                  <c:v>0.12</c:v>
                </c:pt>
                <c:pt idx="1">
                  <c:v>0.06</c:v>
                </c:pt>
                <c:pt idx="2">
                  <c:v>0.18</c:v>
                </c:pt>
                <c:pt idx="3">
                  <c:v>0.05</c:v>
                </c:pt>
                <c:pt idx="4">
                  <c:v>0.17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86-41F6-8A85-7879D9C60F88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ARIMA</c:v>
                </c:pt>
              </c:strCache>
            </c:strRef>
          </c:tx>
          <c:spPr>
            <a:solidFill>
              <a:schemeClr val="accent2"/>
            </a:solidFill>
            <a:ln w="63500"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Лист1!$A$2:$A$6</c:f>
              <c:strCache>
                <c:ptCount val="5"/>
                <c:pt idx="0">
                  <c:v>1 неделя</c:v>
                </c:pt>
                <c:pt idx="1">
                  <c:v>2 неделя</c:v>
                </c:pt>
                <c:pt idx="2">
                  <c:v>3 неделя</c:v>
                </c:pt>
                <c:pt idx="3">
                  <c:v>4 неделя</c:v>
                </c:pt>
                <c:pt idx="4">
                  <c:v>5 неделя</c:v>
                </c:pt>
              </c:strCache>
            </c:strRef>
          </c:cat>
          <c:val>
            <c:numRef>
              <c:f>Лист1!$C$2:$C$6</c:f>
              <c:numCache>
                <c:formatCode>0%</c:formatCode>
                <c:ptCount val="5"/>
                <c:pt idx="0">
                  <c:v>0.09</c:v>
                </c:pt>
                <c:pt idx="1">
                  <c:v>0.1</c:v>
                </c:pt>
                <c:pt idx="2">
                  <c:v>0.12</c:v>
                </c:pt>
                <c:pt idx="3">
                  <c:v>0.08</c:v>
                </c:pt>
                <c:pt idx="4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E86-41F6-8A85-7879D9C60F8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0"/>
        <c:axId val="1688540351"/>
        <c:axId val="1173587135"/>
      </c:barChart>
      <c:catAx>
        <c:axId val="16885403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173587135"/>
        <c:crosses val="autoZero"/>
        <c:auto val="1"/>
        <c:lblAlgn val="ctr"/>
        <c:lblOffset val="100"/>
        <c:noMultiLvlLbl val="0"/>
      </c:catAx>
      <c:valAx>
        <c:axId val="11735871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50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88540351"/>
        <c:crosses val="autoZero"/>
        <c:crossBetween val="between"/>
        <c:majorUnit val="1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3.0340673321854045E-2"/>
          <c:y val="0.93820074285734689"/>
          <c:w val="0.94740055839426573"/>
          <c:h val="6.179925714265312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16.06.2024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132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E4BCAD4-9DBC-A1FD-20B2-1D95078A4A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CBE526A-2CD3-ADC1-4F80-70DED2B5BB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C1ACD3-F79C-1766-95C6-2D246ADEA5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56C278-0B03-A3F1-B979-8751431D40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61DC25-D00A-1861-76AA-A1AD6E566EE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CAC4C6-F46F-F0C5-08E2-74BA4723150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D7FB978-480D-23B2-C287-5817CA04A4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9E030C-79F2-8D09-4FE6-EAB4652FF1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F804122-299B-2BF9-F2C2-83CA6BEF2E4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24DA3E-2554-5AB5-2486-D9FA3B2BB65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4C94E-C292-CB53-D90F-CA13878044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3" y="292839"/>
            <a:ext cx="1276461" cy="6329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34FEE0-B3A2-6143-D249-3A2044AEF9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642" y="465131"/>
            <a:ext cx="3420355" cy="3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CCE455-E9B2-989C-7299-53B9394CE7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751E3B-110D-827C-EA0C-E6FAC7D2128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634B75-275A-E8FC-3418-327DE6B1A18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BC0D6E-EB6F-44A4-EE1D-19BACC20B3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9673078-663A-6C29-2F75-B52699AF372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2E341-EB07-BEC6-2CFB-14248A96843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E0CF59-A4EC-2181-8A25-1176AE0748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093494-122B-152F-119E-483D26B673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4614EE-E378-8972-80D7-9EF44E49257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605673-517A-667E-520D-4FB9D4311E5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453E6E-6562-AFCF-9D9C-91B8ABC3763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C664A5-88D7-F1F2-88A4-61C92C14520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F01A39-9A97-33A1-456E-D58EB9FE4FB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5E2787-AC19-0DCB-B4F2-4C90C1B0F4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B26198-F47C-0BCE-B92E-87A206D4ADA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76584F-EBCC-885F-34D4-F6B39D14B6C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D48F99-1D11-4A9E-DB8D-6DE5CA7F0E8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EEC3F6-3D2C-65D8-FFE7-FE9AE46F0E3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16.06.2024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16.06.2024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375EEE7-2D26-E364-E7DC-3D428B1CF7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180C28-9C9F-18AF-2F50-DB09F6C2B63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16.06.2024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9120B3-FBA3-518A-6D3D-A2D08983D2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C0A0C0-AD05-2DD8-552C-83F7041BEE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16.06.2024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06A83E-35B3-6DEE-14F4-A237AD9F994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3ACCA3-5607-14D6-02BD-70568582C18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182097-8608-4B06-41C1-6C0024D852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02F36F-2875-BB71-13BC-0E67B04714B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16.06.2024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13AF52-6073-BA14-6BB2-C47BCF9DF6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E2AD1F-D1AE-71FB-C036-BE2C8AD86A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16.06.2024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1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16.06.2024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 smtClean="0">
                <a:latin typeface="+mn-lt"/>
              </a:rPr>
              <a:t>u1z1</a:t>
            </a:r>
            <a:endParaRPr lang="ru-RU" b="0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/>
          </a:bodyPr>
          <a:lstStyle/>
          <a:p>
            <a:r>
              <a:rPr lang="ru-RU" dirty="0" smtClean="0"/>
              <a:t>Задача 09</a:t>
            </a:r>
          </a:p>
          <a:p>
            <a:r>
              <a:rPr lang="ru-RU" dirty="0"/>
              <a:t>Сервис автоматизации составления графика работы врачей-рентгенологов</a:t>
            </a:r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DF69788-CAE5-061A-2350-4D3C81D86B14}"/>
              </a:ext>
            </a:extLst>
          </p:cNvPr>
          <p:cNvGrpSpPr>
            <a:grpSpLocks noChangeAspect="1"/>
          </p:cNvGrpSpPr>
          <p:nvPr/>
        </p:nvGrpSpPr>
        <p:grpSpPr>
          <a:xfrm>
            <a:off x="8241532" y="1015186"/>
            <a:ext cx="3528925" cy="860746"/>
            <a:chOff x="909086" y="5229585"/>
            <a:chExt cx="2450642" cy="597740"/>
          </a:xfrm>
        </p:grpSpPr>
        <p:sp>
          <p:nvSpPr>
            <p:cNvPr id="12" name="Прямоугольник с двумя учесеченными противолежащими углами 84">
              <a:extLst>
                <a:ext uri="{FF2B5EF4-FFF2-40B4-BE49-F238E27FC236}">
                  <a16:creationId xmlns:a16="http://schemas.microsoft.com/office/drawing/2014/main" id="{D1A25124-B9A4-7BC6-0BFB-168ECEB7249C}"/>
                </a:ext>
              </a:extLst>
            </p:cNvPr>
            <p:cNvSpPr/>
            <p:nvPr/>
          </p:nvSpPr>
          <p:spPr>
            <a:xfrm>
              <a:off x="909086" y="5229585"/>
              <a:ext cx="2450642" cy="59774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bg1">
                <a:alpha val="0"/>
              </a:schemeClr>
            </a:solidFill>
            <a:ln w="9525">
              <a:solidFill>
                <a:schemeClr val="bg1">
                  <a:alpha val="47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83A96720-2151-A585-25BC-9236D73F2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647" y="5393585"/>
              <a:ext cx="912619" cy="269740"/>
            </a:xfrm>
            <a:prstGeom prst="rect">
              <a:avLst/>
            </a:prstGeom>
          </p:spPr>
        </p:pic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A6CFEBC4-0D6D-DDB4-D187-10B41DDF4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931" y="5355017"/>
              <a:ext cx="1217132" cy="3494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с двумя учесеченными противолежащими углами 18">
            <a:extLst>
              <a:ext uri="{FF2B5EF4-FFF2-40B4-BE49-F238E27FC236}">
                <a16:creationId xmlns:a16="http://schemas.microsoft.com/office/drawing/2014/main" id="{B5200E15-05A4-FECE-ECEF-9375CF2BA6D0}"/>
              </a:ext>
            </a:extLst>
          </p:cNvPr>
          <p:cNvSpPr/>
          <p:nvPr/>
        </p:nvSpPr>
        <p:spPr>
          <a:xfrm>
            <a:off x="736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Артем Ковров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0" name="Прямоугольник с двумя учесеченными противолежащими углами 19">
            <a:extLst>
              <a:ext uri="{FF2B5EF4-FFF2-40B4-BE49-F238E27FC236}">
                <a16:creationId xmlns:a16="http://schemas.microsoft.com/office/drawing/2014/main" id="{1DDF99C2-344E-72AE-CE19-2F097656D8FE}"/>
              </a:ext>
            </a:extLst>
          </p:cNvPr>
          <p:cNvSpPr/>
          <p:nvPr/>
        </p:nvSpPr>
        <p:spPr>
          <a:xfrm>
            <a:off x="2937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Илья Соколов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1" name="Прямоугольник с двумя учесеченными противолежащими углами 20">
            <a:extLst>
              <a:ext uri="{FF2B5EF4-FFF2-40B4-BE49-F238E27FC236}">
                <a16:creationId xmlns:a16="http://schemas.microsoft.com/office/drawing/2014/main" id="{FADDEF2A-8BBD-E8C9-3996-070633B38F4C}"/>
              </a:ext>
            </a:extLst>
          </p:cNvPr>
          <p:cNvSpPr/>
          <p:nvPr/>
        </p:nvSpPr>
        <p:spPr>
          <a:xfrm>
            <a:off x="51390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Лев Савин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2" name="Прямоугольник с двумя учесеченными противолежащими углами 21">
            <a:extLst>
              <a:ext uri="{FF2B5EF4-FFF2-40B4-BE49-F238E27FC236}">
                <a16:creationId xmlns:a16="http://schemas.microsoft.com/office/drawing/2014/main" id="{6929DD93-091E-4F57-1A4C-35278FB4F29A}"/>
              </a:ext>
            </a:extLst>
          </p:cNvPr>
          <p:cNvSpPr/>
          <p:nvPr/>
        </p:nvSpPr>
        <p:spPr>
          <a:xfrm>
            <a:off x="7340594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Илья Жеребятин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3" name="Прямоугольник с двумя учесеченными противолежащими углами 22">
            <a:extLst>
              <a:ext uri="{FF2B5EF4-FFF2-40B4-BE49-F238E27FC236}">
                <a16:creationId xmlns:a16="http://schemas.microsoft.com/office/drawing/2014/main" id="{7B5C1515-E976-4ADB-A292-32D207A6F70C}"/>
              </a:ext>
            </a:extLst>
          </p:cNvPr>
          <p:cNvSpPr/>
          <p:nvPr/>
        </p:nvSpPr>
        <p:spPr>
          <a:xfrm>
            <a:off x="9542095" y="3461798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 smtClean="0">
                <a:solidFill>
                  <a:schemeClr val="accent2"/>
                </a:solidFill>
              </a:rPr>
              <a:t>Владислав Панаргин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6" name="Прямоугольник с одним усеченным углом 15">
            <a:extLst>
              <a:ext uri="{FF2B5EF4-FFF2-40B4-BE49-F238E27FC236}">
                <a16:creationId xmlns:a16="http://schemas.microsoft.com/office/drawing/2014/main" id="{B1B8C061-F848-E0CB-10DC-B8A8D9896D6D}"/>
              </a:ext>
            </a:extLst>
          </p:cNvPr>
          <p:cNvSpPr/>
          <p:nvPr/>
        </p:nvSpPr>
        <p:spPr>
          <a:xfrm>
            <a:off x="9542095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4" name="Прямоугольник с одним усеченным углом 13">
            <a:extLst>
              <a:ext uri="{FF2B5EF4-FFF2-40B4-BE49-F238E27FC236}">
                <a16:creationId xmlns:a16="http://schemas.microsoft.com/office/drawing/2014/main" id="{CB86560C-CC31-CFCB-DC5D-3E3CD0CC9D32}"/>
              </a:ext>
            </a:extLst>
          </p:cNvPr>
          <p:cNvSpPr/>
          <p:nvPr/>
        </p:nvSpPr>
        <p:spPr>
          <a:xfrm>
            <a:off x="7340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2" name="Прямоугольник с одним усеченным углом 11">
            <a:extLst>
              <a:ext uri="{FF2B5EF4-FFF2-40B4-BE49-F238E27FC236}">
                <a16:creationId xmlns:a16="http://schemas.microsoft.com/office/drawing/2014/main" id="{033CA131-9B97-E6FE-CC6E-6F5290EABC36}"/>
              </a:ext>
            </a:extLst>
          </p:cNvPr>
          <p:cNvSpPr/>
          <p:nvPr/>
        </p:nvSpPr>
        <p:spPr>
          <a:xfrm>
            <a:off x="5139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8" name="Прямоугольник с одним усеченным углом 7">
            <a:extLst>
              <a:ext uri="{FF2B5EF4-FFF2-40B4-BE49-F238E27FC236}">
                <a16:creationId xmlns:a16="http://schemas.microsoft.com/office/drawing/2014/main" id="{D14BD332-444A-8BE9-9BE7-BB41351ECED5}"/>
              </a:ext>
            </a:extLst>
          </p:cNvPr>
          <p:cNvSpPr/>
          <p:nvPr/>
        </p:nvSpPr>
        <p:spPr>
          <a:xfrm>
            <a:off x="7360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0" name="Прямоугольник с одним усеченным углом 9">
            <a:extLst>
              <a:ext uri="{FF2B5EF4-FFF2-40B4-BE49-F238E27FC236}">
                <a16:creationId xmlns:a16="http://schemas.microsoft.com/office/drawing/2014/main" id="{07A07B14-9AD0-1D6F-C9AF-ECF118B5985B}"/>
              </a:ext>
            </a:extLst>
          </p:cNvPr>
          <p:cNvSpPr/>
          <p:nvPr/>
        </p:nvSpPr>
        <p:spPr>
          <a:xfrm>
            <a:off x="2937594" y="1332597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2" name="Рисунок 1">
            <a:extLst>
              <a:ext uri="{FF2B5EF4-FFF2-40B4-BE49-F238E27FC236}">
                <a16:creationId xmlns:a16="http://schemas.microsoft.com/office/drawing/2014/main" id="{4DED8A65-252A-4A68-BD40-50FA0254BF2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936581" y="1522006"/>
            <a:ext cx="1536171" cy="1440000"/>
          </a:xfrm>
        </p:spPr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D9A73AB-76BD-47E7-AC2B-CFEE1FFD95C3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3133103" y="1522006"/>
            <a:ext cx="1536171" cy="1440161"/>
          </a:xfrm>
        </p:spPr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EC686302-459B-4846-B790-A653934E26B7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5333174" y="1522006"/>
            <a:ext cx="1536171" cy="1440161"/>
          </a:xfrm>
        </p:spPr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22B12B9E-3B8F-42E2-9A21-9DBAA31E7B0F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7519176" y="1522006"/>
            <a:ext cx="1536171" cy="1440161"/>
          </a:xfrm>
        </p:spPr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8BDFE6A9-27D6-4ECD-BE21-095A67DE4AB4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9695802" y="1522006"/>
            <a:ext cx="1536171" cy="1440161"/>
          </a:xfrm>
        </p:spPr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2364" y="449787"/>
            <a:ext cx="9862734" cy="376138"/>
          </a:xfrm>
        </p:spPr>
        <p:txBody>
          <a:bodyPr/>
          <a:lstStyle/>
          <a:p>
            <a:r>
              <a:rPr lang="ru-RU" dirty="0" smtClean="0">
                <a:latin typeface="+mn-lt"/>
              </a:rPr>
              <a:t>КОМАНДА «</a:t>
            </a:r>
            <a:r>
              <a:rPr lang="en-US" dirty="0" smtClean="0">
                <a:latin typeface="+mn-lt"/>
              </a:rPr>
              <a:t>u1z1</a:t>
            </a:r>
            <a:r>
              <a:rPr lang="ru-RU" dirty="0" smtClean="0">
                <a:latin typeface="+mn-lt"/>
              </a:rPr>
              <a:t>»</a:t>
            </a:r>
            <a:endParaRPr lang="ru-RU" dirty="0">
              <a:latin typeface="+mn-lt"/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380" y="4264316"/>
            <a:ext cx="1843581" cy="1225988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ru-RU" dirty="0"/>
              <a:t>Роль в команде</a:t>
            </a:r>
          </a:p>
          <a:p>
            <a:pPr>
              <a:buFont typeface="Wingdings" pitchFamily="2" charset="2"/>
              <a:buChar char="§"/>
            </a:pPr>
            <a:r>
              <a:rPr lang="ru-RU" dirty="0"/>
              <a:t>Telegram</a:t>
            </a:r>
          </a:p>
          <a:p>
            <a:pPr>
              <a:buFont typeface="Wingdings" pitchFamily="2" charset="2"/>
              <a:buChar char="§"/>
            </a:pPr>
            <a:r>
              <a:rPr lang="ru-RU" dirty="0"/>
              <a:t>Номер телефона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014568" y="4264316"/>
            <a:ext cx="1843581" cy="1576498"/>
          </a:xfrm>
        </p:spPr>
        <p:txBody>
          <a:bodyPr/>
          <a:lstStyle/>
          <a:p>
            <a:r>
              <a:rPr lang="ru-RU" dirty="0"/>
              <a:t>Роль в команде</a:t>
            </a:r>
          </a:p>
          <a:p>
            <a:r>
              <a:rPr lang="ru-RU" dirty="0"/>
              <a:t>Telegram</a:t>
            </a:r>
          </a:p>
          <a:p>
            <a:r>
              <a:rPr lang="ru-RU" dirty="0"/>
              <a:t>Номер телефона</a:t>
            </a:r>
          </a:p>
          <a:p>
            <a:endParaRPr lang="ru-RU" dirty="0"/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ED548BF9-4D84-42F3-9601-D2E18E296B1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191192" y="4264316"/>
            <a:ext cx="1843581" cy="1576498"/>
          </a:xfrm>
        </p:spPr>
        <p:txBody>
          <a:bodyPr/>
          <a:lstStyle/>
          <a:p>
            <a:r>
              <a:rPr lang="ru-RU" dirty="0"/>
              <a:t>Роль в команде</a:t>
            </a:r>
          </a:p>
          <a:p>
            <a:r>
              <a:rPr lang="ru-RU" dirty="0"/>
              <a:t>Telegram</a:t>
            </a:r>
          </a:p>
          <a:p>
            <a:r>
              <a:rPr lang="ru-RU" dirty="0"/>
              <a:t>Номер телефона</a:t>
            </a:r>
          </a:p>
          <a:p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A44ACCFB-9B88-43F3-B538-A4A9A459105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66644" y="4264316"/>
            <a:ext cx="1843581" cy="1576498"/>
          </a:xfrm>
        </p:spPr>
        <p:txBody>
          <a:bodyPr/>
          <a:lstStyle/>
          <a:p>
            <a:r>
              <a:rPr lang="ru-RU" dirty="0"/>
              <a:t>Роль в команде</a:t>
            </a:r>
          </a:p>
          <a:p>
            <a:r>
              <a:rPr lang="ru-RU" dirty="0"/>
              <a:t>Telegram</a:t>
            </a:r>
          </a:p>
          <a:p>
            <a:r>
              <a:rPr lang="ru-RU" dirty="0"/>
              <a:t>Номер телефона</a:t>
            </a: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7D65155D-DBDC-45FC-8D4E-2FA68A09BDB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9542096" y="4264316"/>
            <a:ext cx="1843581" cy="1576498"/>
          </a:xfrm>
        </p:spPr>
        <p:txBody>
          <a:bodyPr/>
          <a:lstStyle/>
          <a:p>
            <a:r>
              <a:rPr lang="ru-RU" dirty="0"/>
              <a:t>Роль в команде</a:t>
            </a:r>
          </a:p>
          <a:p>
            <a:r>
              <a:rPr lang="ru-RU" dirty="0"/>
              <a:t>Telegram</a:t>
            </a:r>
          </a:p>
          <a:p>
            <a:r>
              <a:rPr lang="ru-RU" dirty="0"/>
              <a:t>Номер телефона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BF8C06-A56D-46F0-AFB4-D5850459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Выбор предиктивного алгоритма</a:t>
            </a:r>
            <a:endParaRPr lang="ru-RU" dirty="0">
              <a:latin typeface="+mn-lt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C3F7DC2-0D9C-407C-98AC-5F3AD231C5C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33586" y="2341832"/>
            <a:ext cx="3009018" cy="2529911"/>
          </a:xfrm>
        </p:spPr>
        <p:txBody>
          <a:bodyPr>
            <a:normAutofit/>
          </a:bodyPr>
          <a:lstStyle/>
          <a:p>
            <a:r>
              <a:rPr lang="ru-RU" dirty="0" smtClean="0"/>
              <a:t>В ходе исследования доступных вариантов были выбраны три варианта</a:t>
            </a:r>
            <a:r>
              <a:rPr lang="en-US" dirty="0" smtClean="0"/>
              <a:t>: </a:t>
            </a:r>
            <a:r>
              <a:rPr lang="ru-RU" dirty="0" smtClean="0"/>
              <a:t>рекуррентная нейронная сеть </a:t>
            </a:r>
            <a:r>
              <a:rPr lang="en-US" dirty="0" smtClean="0"/>
              <a:t>LSTM</a:t>
            </a:r>
            <a:r>
              <a:rPr lang="ru-RU" dirty="0" smtClean="0"/>
              <a:t>, экстраполятор на полиномах Чебышева и модель </a:t>
            </a:r>
            <a:r>
              <a:rPr lang="en-US" dirty="0" smtClean="0"/>
              <a:t>ARIMA</a:t>
            </a: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2E8600-6DC7-42A4-BAB0-32ECA492CE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2097086"/>
            <a:ext cx="4902200" cy="712587"/>
          </a:xfrm>
        </p:spPr>
        <p:txBody>
          <a:bodyPr/>
          <a:lstStyle/>
          <a:p>
            <a:r>
              <a:rPr lang="ru-RU" dirty="0" smtClean="0"/>
              <a:t>Рекуррентная нейронная сеть пока</a:t>
            </a:r>
            <a:r>
              <a:rPr lang="ru-RU" dirty="0" smtClean="0"/>
              <a:t>зала свою неэффективность в самом начале разработки ввиду нехватки исторических данных</a:t>
            </a:r>
            <a:endParaRPr lang="ru-RU" dirty="0" smtClean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517FCEF-DEC9-4794-B46E-21961558A7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954097"/>
            <a:ext cx="4902200" cy="857008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Экстраполятор на полиномах Чебышева был более эффективным, однако погрешности на некоторых временных отсчетах значительно превышали допустимую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6B8339-2490-447D-B543-1CC15487D8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842238"/>
            <a:ext cx="4902200" cy="712587"/>
          </a:xfrm>
        </p:spPr>
        <p:txBody>
          <a:bodyPr/>
          <a:lstStyle/>
          <a:p>
            <a:r>
              <a:rPr lang="ru-RU" dirty="0" smtClean="0"/>
              <a:t>Модель </a:t>
            </a:r>
            <a:r>
              <a:rPr lang="en-US" dirty="0" smtClean="0"/>
              <a:t>ARIMA </a:t>
            </a:r>
            <a:r>
              <a:rPr lang="ru-RU" dirty="0" smtClean="0"/>
              <a:t>показала наилучшие результаты из трех выбранных алгоритмов</a:t>
            </a:r>
            <a:endParaRPr lang="ru-RU" dirty="0"/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66E9534-A66A-4DF6-B8DA-1E6D8E4438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2" name="Треугольник 11">
            <a:extLst>
              <a:ext uri="{FF2B5EF4-FFF2-40B4-BE49-F238E27FC236}">
                <a16:creationId xmlns:a16="http://schemas.microsoft.com/office/drawing/2014/main" id="{9E9C3273-4142-4636-87E1-25E2E7BA8707}"/>
              </a:ext>
            </a:extLst>
          </p:cNvPr>
          <p:cNvSpPr/>
          <p:nvPr/>
        </p:nvSpPr>
        <p:spPr>
          <a:xfrm rot="5400000">
            <a:off x="6247625" y="2088925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Треугольник 12">
            <a:extLst>
              <a:ext uri="{FF2B5EF4-FFF2-40B4-BE49-F238E27FC236}">
                <a16:creationId xmlns:a16="http://schemas.microsoft.com/office/drawing/2014/main" id="{73C26F58-1034-2ECA-0462-6DD3AAE3D654}"/>
              </a:ext>
            </a:extLst>
          </p:cNvPr>
          <p:cNvSpPr/>
          <p:nvPr/>
        </p:nvSpPr>
        <p:spPr>
          <a:xfrm rot="5400000">
            <a:off x="6247624" y="2907778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Треугольник 19">
            <a:extLst>
              <a:ext uri="{FF2B5EF4-FFF2-40B4-BE49-F238E27FC236}">
                <a16:creationId xmlns:a16="http://schemas.microsoft.com/office/drawing/2014/main" id="{4D23A8DE-DD49-606E-C206-82CC379C3C95}"/>
              </a:ext>
            </a:extLst>
          </p:cNvPr>
          <p:cNvSpPr/>
          <p:nvPr/>
        </p:nvSpPr>
        <p:spPr>
          <a:xfrm rot="5400000">
            <a:off x="6247624" y="3787013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89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05B0424-AA26-4EA9-832B-906AB779F2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D191E0-B262-4067-8F6C-1E7EC29BD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Динамика погрешности </a:t>
            </a:r>
            <a:br>
              <a:rPr lang="ru-RU" dirty="0" smtClean="0"/>
            </a:br>
            <a:r>
              <a:rPr lang="ru-RU" dirty="0" smtClean="0"/>
              <a:t>предиктивных алгоритмов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3191D1F3-2ADD-4DEE-A9D0-1FBBB993931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Как можно видеть, модель </a:t>
            </a:r>
            <a:r>
              <a:rPr lang="en-US" dirty="0" smtClean="0"/>
              <a:t>ARIMA </a:t>
            </a:r>
            <a:r>
              <a:rPr lang="ru-RU" dirty="0" smtClean="0"/>
              <a:t>показывает более стабильные и точные результаты</a:t>
            </a:r>
            <a:endParaRPr lang="ru-RU" dirty="0"/>
          </a:p>
        </p:txBody>
      </p:sp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E658358F-6A3F-4E56-8E2C-0059A594AB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2690618"/>
              </p:ext>
            </p:extLst>
          </p:nvPr>
        </p:nvGraphicFramePr>
        <p:xfrm>
          <a:off x="346075" y="1424510"/>
          <a:ext cx="5749925" cy="44017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51847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>
            <a:extLst>
              <a:ext uri="{FF2B5EF4-FFF2-40B4-BE49-F238E27FC236}">
                <a16:creationId xmlns:a16="http://schemas.microsoft.com/office/drawing/2014/main" id="{3849BF57-EB33-4692-98F6-8A1B9293C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ARIMA (</a:t>
            </a:r>
            <a:r>
              <a:rPr lang="ru-RU" dirty="0" err="1"/>
              <a:t>авторегрессионное</a:t>
            </a:r>
            <a:r>
              <a:rPr lang="ru-RU" dirty="0"/>
              <a:t> интегрированное скользящее среднее) — широко используемый статистический </a:t>
            </a:r>
            <a:r>
              <a:rPr lang="ru-RU" dirty="0" smtClean="0"/>
              <a:t>метод прогнозирования временных рядов.</a:t>
            </a:r>
            <a:endParaRPr lang="en-US" dirty="0" smtClean="0"/>
          </a:p>
          <a:p>
            <a:r>
              <a:rPr lang="ru-RU" dirty="0"/>
              <a:t>Он объединяет три ключевых компонента для моделирования данных:</a:t>
            </a:r>
          </a:p>
          <a:p>
            <a:r>
              <a:rPr lang="ru-RU" dirty="0"/>
              <a:t>Авторегрессия (AR) — связывает текущее значение с его прошлыми значениями с помощью уравнения регрессии.</a:t>
            </a:r>
          </a:p>
          <a:p>
            <a:r>
              <a:rPr lang="ru-RU" dirty="0"/>
              <a:t>Дифференцирование (I) — включает в себя дифференцирование данных временного ряда, чтобы сделать его стационарным, гарантируя, что среднее значение и дисперсия остаются постоянными с течением времени.</a:t>
            </a:r>
          </a:p>
          <a:p>
            <a:r>
              <a:rPr lang="ru-RU" dirty="0"/>
              <a:t>Скользящее среднее (MA) — использует зависимость между наблюдением и остаточной ошибкой из модели скользящего среднего, применяемой к запаздывающим наблюдениям.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EAAB83-DF67-4A10-A863-77C2941176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E020B-BC7E-4AD9-B028-633A63C40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Описание выбранного </a:t>
            </a:r>
            <a:br>
              <a:rPr lang="ru-RU" dirty="0" smtClean="0">
                <a:latin typeface="+mn-lt"/>
              </a:rPr>
            </a:br>
            <a:r>
              <a:rPr lang="ru-RU" dirty="0" smtClean="0">
                <a:latin typeface="+mn-lt"/>
              </a:rPr>
              <a:t>предиктивного алгоритма</a:t>
            </a:r>
            <a:endParaRPr lang="ru-R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392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2">
            <a:extLst>
              <a:ext uri="{FF2B5EF4-FFF2-40B4-BE49-F238E27FC236}">
                <a16:creationId xmlns:a16="http://schemas.microsoft.com/office/drawing/2014/main" id="{24F452BD-B318-4752-95A0-FE784050E11F}"/>
              </a:ext>
            </a:extLst>
          </p:cNvPr>
          <p:cNvGrpSpPr>
            <a:grpSpLocks noChangeAspect="1"/>
          </p:cNvGrpSpPr>
          <p:nvPr/>
        </p:nvGrpSpPr>
        <p:grpSpPr>
          <a:xfrm>
            <a:off x="1149124" y="1149443"/>
            <a:ext cx="4267960" cy="2822929"/>
            <a:chOff x="1027152" y="2693983"/>
            <a:chExt cx="6796849" cy="4462905"/>
          </a:xfrm>
        </p:grpSpPr>
        <p:grpSp>
          <p:nvGrpSpPr>
            <p:cNvPr id="9" name="Group 83">
              <a:extLst>
                <a:ext uri="{FF2B5EF4-FFF2-40B4-BE49-F238E27FC236}">
                  <a16:creationId xmlns:a16="http://schemas.microsoft.com/office/drawing/2014/main" id="{FD5311CA-A8DA-4752-BCCC-9D77C86DAA8A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12" name="AutoShape 1">
                <a:extLst>
                  <a:ext uri="{FF2B5EF4-FFF2-40B4-BE49-F238E27FC236}">
                    <a16:creationId xmlns:a16="http://schemas.microsoft.com/office/drawing/2014/main" id="{C5DD9855-9040-4A8E-8FC7-2A87D71D92A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3" name="Rectangle 2">
                <a:extLst>
                  <a:ext uri="{FF2B5EF4-FFF2-40B4-BE49-F238E27FC236}">
                    <a16:creationId xmlns:a16="http://schemas.microsoft.com/office/drawing/2014/main" id="{1CA962FF-DEAF-450E-BAC9-2CBF039F5E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4" name="AutoShape 3">
                <a:extLst>
                  <a:ext uri="{FF2B5EF4-FFF2-40B4-BE49-F238E27FC236}">
                    <a16:creationId xmlns:a16="http://schemas.microsoft.com/office/drawing/2014/main" id="{29B32C08-05E5-455D-AB4B-FA780C0B9C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5" name="Oval 4">
                <a:extLst>
                  <a:ext uri="{FF2B5EF4-FFF2-40B4-BE49-F238E27FC236}">
                    <a16:creationId xmlns:a16="http://schemas.microsoft.com/office/drawing/2014/main" id="{DB5DCAC2-FF8B-4D8A-8761-EF6BE6B4C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6" name="Oval 5">
                <a:extLst>
                  <a:ext uri="{FF2B5EF4-FFF2-40B4-BE49-F238E27FC236}">
                    <a16:creationId xmlns:a16="http://schemas.microsoft.com/office/drawing/2014/main" id="{A18062AF-728F-4F67-A9EE-6DA3DC1E6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7" name="Oval 6">
                <a:extLst>
                  <a:ext uri="{FF2B5EF4-FFF2-40B4-BE49-F238E27FC236}">
                    <a16:creationId xmlns:a16="http://schemas.microsoft.com/office/drawing/2014/main" id="{1F8B8CA3-31B9-4E3E-89F8-B823F31C1C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8" name="Rectangle 92">
                <a:extLst>
                  <a:ext uri="{FF2B5EF4-FFF2-40B4-BE49-F238E27FC236}">
                    <a16:creationId xmlns:a16="http://schemas.microsoft.com/office/drawing/2014/main" id="{C40CC64C-4BDE-4B83-ACBA-76BBEC31E3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19" name="Group 93">
                <a:extLst>
                  <a:ext uri="{FF2B5EF4-FFF2-40B4-BE49-F238E27FC236}">
                    <a16:creationId xmlns:a16="http://schemas.microsoft.com/office/drawing/2014/main" id="{021FE07F-E9DB-428E-864C-12ABBB046C13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22" name="Freeform 13">
                  <a:extLst>
                    <a:ext uri="{FF2B5EF4-FFF2-40B4-BE49-F238E27FC236}">
                      <a16:creationId xmlns:a16="http://schemas.microsoft.com/office/drawing/2014/main" id="{8251ED56-D5C4-4244-B7B8-9CC65D6F8A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3" name="Freeform 14">
                  <a:extLst>
                    <a:ext uri="{FF2B5EF4-FFF2-40B4-BE49-F238E27FC236}">
                      <a16:creationId xmlns:a16="http://schemas.microsoft.com/office/drawing/2014/main" id="{ECE11028-B7CA-451E-851D-176871A08F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4" name="Freeform 15">
                  <a:extLst>
                    <a:ext uri="{FF2B5EF4-FFF2-40B4-BE49-F238E27FC236}">
                      <a16:creationId xmlns:a16="http://schemas.microsoft.com/office/drawing/2014/main" id="{C663966C-C5F6-4AF2-AC81-EF7A040B74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5" name="Freeform 16">
                  <a:extLst>
                    <a:ext uri="{FF2B5EF4-FFF2-40B4-BE49-F238E27FC236}">
                      <a16:creationId xmlns:a16="http://schemas.microsoft.com/office/drawing/2014/main" id="{1231452A-2DB6-4628-B13E-989E319678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6" name="Freeform 17">
                  <a:extLst>
                    <a:ext uri="{FF2B5EF4-FFF2-40B4-BE49-F238E27FC236}">
                      <a16:creationId xmlns:a16="http://schemas.microsoft.com/office/drawing/2014/main" id="{02B5F533-7190-4486-800E-50B9DEE2EC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7" name="Freeform 18">
                  <a:extLst>
                    <a:ext uri="{FF2B5EF4-FFF2-40B4-BE49-F238E27FC236}">
                      <a16:creationId xmlns:a16="http://schemas.microsoft.com/office/drawing/2014/main" id="{E1197ACF-D4F7-4F4F-B51B-31BAB03203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8" name="Freeform 19">
                  <a:extLst>
                    <a:ext uri="{FF2B5EF4-FFF2-40B4-BE49-F238E27FC236}">
                      <a16:creationId xmlns:a16="http://schemas.microsoft.com/office/drawing/2014/main" id="{305C916E-AA00-40D3-979E-8385C880D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9" name="Freeform 20">
                  <a:extLst>
                    <a:ext uri="{FF2B5EF4-FFF2-40B4-BE49-F238E27FC236}">
                      <a16:creationId xmlns:a16="http://schemas.microsoft.com/office/drawing/2014/main" id="{606A4951-C43E-4D62-8601-77DAE03DB7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0" name="Freeform 21">
                  <a:extLst>
                    <a:ext uri="{FF2B5EF4-FFF2-40B4-BE49-F238E27FC236}">
                      <a16:creationId xmlns:a16="http://schemas.microsoft.com/office/drawing/2014/main" id="{E4DF5AB0-92B8-4555-8BFE-FEB94F35CC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20" name="Freeform 25">
                <a:extLst>
                  <a:ext uri="{FF2B5EF4-FFF2-40B4-BE49-F238E27FC236}">
                    <a16:creationId xmlns:a16="http://schemas.microsoft.com/office/drawing/2014/main" id="{C904AC4F-21D6-40FC-874A-C69831B8A24B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21" name="Oval 6">
                <a:extLst>
                  <a:ext uri="{FF2B5EF4-FFF2-40B4-BE49-F238E27FC236}">
                    <a16:creationId xmlns:a16="http://schemas.microsoft.com/office/drawing/2014/main" id="{008AEF74-0CB4-4F9D-941F-B3FDCFD4AC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FF43D9F-F201-460A-B5AB-10C4C6323FC9}"/>
                </a:ext>
              </a:extLst>
            </p:cNvPr>
            <p:cNvSpPr txBox="1"/>
            <p:nvPr/>
          </p:nvSpPr>
          <p:spPr>
            <a:xfrm>
              <a:off x="2391108" y="2996115"/>
              <a:ext cx="1593994" cy="3970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www.</a:t>
              </a:r>
              <a:r>
                <a:rPr lang="en-US" sz="1000" dirty="0" err="1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lider</a:t>
              </a:r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.com</a:t>
              </a:r>
            </a:p>
          </p:txBody>
        </p:sp>
        <p:sp>
          <p:nvSpPr>
            <p:cNvPr id="11" name="Freeform 29">
              <a:extLst>
                <a:ext uri="{FF2B5EF4-FFF2-40B4-BE49-F238E27FC236}">
                  <a16:creationId xmlns:a16="http://schemas.microsoft.com/office/drawing/2014/main" id="{773BAD95-B78D-42DD-A801-8B84C3BF53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grpSp>
        <p:nvGrpSpPr>
          <p:cNvPr id="31" name="Group 82">
            <a:extLst>
              <a:ext uri="{FF2B5EF4-FFF2-40B4-BE49-F238E27FC236}">
                <a16:creationId xmlns:a16="http://schemas.microsoft.com/office/drawing/2014/main" id="{476BE634-6695-4A59-B9FD-6815B89BADCA}"/>
              </a:ext>
            </a:extLst>
          </p:cNvPr>
          <p:cNvGrpSpPr>
            <a:grpSpLocks noChangeAspect="1"/>
          </p:cNvGrpSpPr>
          <p:nvPr/>
        </p:nvGrpSpPr>
        <p:grpSpPr>
          <a:xfrm>
            <a:off x="6794022" y="1149443"/>
            <a:ext cx="4267960" cy="2822929"/>
            <a:chOff x="1027152" y="2693983"/>
            <a:chExt cx="6796849" cy="4462905"/>
          </a:xfrm>
        </p:grpSpPr>
        <p:grpSp>
          <p:nvGrpSpPr>
            <p:cNvPr id="32" name="Group 83">
              <a:extLst>
                <a:ext uri="{FF2B5EF4-FFF2-40B4-BE49-F238E27FC236}">
                  <a16:creationId xmlns:a16="http://schemas.microsoft.com/office/drawing/2014/main" id="{F753F412-8864-4B46-BFBD-0C8E827679D2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35" name="AutoShape 1">
                <a:extLst>
                  <a:ext uri="{FF2B5EF4-FFF2-40B4-BE49-F238E27FC236}">
                    <a16:creationId xmlns:a16="http://schemas.microsoft.com/office/drawing/2014/main" id="{48F16F12-B004-4ABE-AAA8-42D597EFDA9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6" name="Rectangle 2">
                <a:extLst>
                  <a:ext uri="{FF2B5EF4-FFF2-40B4-BE49-F238E27FC236}">
                    <a16:creationId xmlns:a16="http://schemas.microsoft.com/office/drawing/2014/main" id="{92CE4B65-6103-4C38-92A7-2A427C04B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7" name="AutoShape 3">
                <a:extLst>
                  <a:ext uri="{FF2B5EF4-FFF2-40B4-BE49-F238E27FC236}">
                    <a16:creationId xmlns:a16="http://schemas.microsoft.com/office/drawing/2014/main" id="{297699FF-7AA4-40F4-81BC-DF7B89B3F7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8" name="Oval 4">
                <a:extLst>
                  <a:ext uri="{FF2B5EF4-FFF2-40B4-BE49-F238E27FC236}">
                    <a16:creationId xmlns:a16="http://schemas.microsoft.com/office/drawing/2014/main" id="{D68B6E0E-D3C7-4493-A31B-8207DAE9C2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9" name="Oval 5">
                <a:extLst>
                  <a:ext uri="{FF2B5EF4-FFF2-40B4-BE49-F238E27FC236}">
                    <a16:creationId xmlns:a16="http://schemas.microsoft.com/office/drawing/2014/main" id="{AA3A8A3A-E81C-4F16-9EA2-9F11A9775E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0" name="Oval 6">
                <a:extLst>
                  <a:ext uri="{FF2B5EF4-FFF2-40B4-BE49-F238E27FC236}">
                    <a16:creationId xmlns:a16="http://schemas.microsoft.com/office/drawing/2014/main" id="{539165D2-E0B0-4B91-BDF2-5FF535A72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1" name="Rectangle 92">
                <a:extLst>
                  <a:ext uri="{FF2B5EF4-FFF2-40B4-BE49-F238E27FC236}">
                    <a16:creationId xmlns:a16="http://schemas.microsoft.com/office/drawing/2014/main" id="{B58995FD-774E-443F-8F74-D69C353CA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42" name="Group 93">
                <a:extLst>
                  <a:ext uri="{FF2B5EF4-FFF2-40B4-BE49-F238E27FC236}">
                    <a16:creationId xmlns:a16="http://schemas.microsoft.com/office/drawing/2014/main" id="{022AA45E-1A3D-4A3B-B08F-4D64E6102BF2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45" name="Freeform 13">
                  <a:extLst>
                    <a:ext uri="{FF2B5EF4-FFF2-40B4-BE49-F238E27FC236}">
                      <a16:creationId xmlns:a16="http://schemas.microsoft.com/office/drawing/2014/main" id="{2EE8F120-DDD5-495E-8097-10825D0A1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6" name="Freeform 14">
                  <a:extLst>
                    <a:ext uri="{FF2B5EF4-FFF2-40B4-BE49-F238E27FC236}">
                      <a16:creationId xmlns:a16="http://schemas.microsoft.com/office/drawing/2014/main" id="{899F88D3-5C91-4BBA-BE63-9371B4B356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7" name="Freeform 15">
                  <a:extLst>
                    <a:ext uri="{FF2B5EF4-FFF2-40B4-BE49-F238E27FC236}">
                      <a16:creationId xmlns:a16="http://schemas.microsoft.com/office/drawing/2014/main" id="{C1C5DCC2-9B40-4DA3-AB2F-ED9C5D891C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8" name="Freeform 16">
                  <a:extLst>
                    <a:ext uri="{FF2B5EF4-FFF2-40B4-BE49-F238E27FC236}">
                      <a16:creationId xmlns:a16="http://schemas.microsoft.com/office/drawing/2014/main" id="{0721D991-881C-4DBE-AF30-E47AE304B7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9" name="Freeform 17">
                  <a:extLst>
                    <a:ext uri="{FF2B5EF4-FFF2-40B4-BE49-F238E27FC236}">
                      <a16:creationId xmlns:a16="http://schemas.microsoft.com/office/drawing/2014/main" id="{97111254-2A6F-40F4-8741-1C703E43B9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0" name="Freeform 18">
                  <a:extLst>
                    <a:ext uri="{FF2B5EF4-FFF2-40B4-BE49-F238E27FC236}">
                      <a16:creationId xmlns:a16="http://schemas.microsoft.com/office/drawing/2014/main" id="{3448ADF5-3363-4495-90EA-D3397EA0A3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1" name="Freeform 19">
                  <a:extLst>
                    <a:ext uri="{FF2B5EF4-FFF2-40B4-BE49-F238E27FC236}">
                      <a16:creationId xmlns:a16="http://schemas.microsoft.com/office/drawing/2014/main" id="{A11FFFD8-A688-46DB-9518-83D23CB9AE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2" name="Freeform 20">
                  <a:extLst>
                    <a:ext uri="{FF2B5EF4-FFF2-40B4-BE49-F238E27FC236}">
                      <a16:creationId xmlns:a16="http://schemas.microsoft.com/office/drawing/2014/main" id="{3B48C2AB-505E-4332-A44A-9D533A6504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3" name="Freeform 21">
                  <a:extLst>
                    <a:ext uri="{FF2B5EF4-FFF2-40B4-BE49-F238E27FC236}">
                      <a16:creationId xmlns:a16="http://schemas.microsoft.com/office/drawing/2014/main" id="{EBFBAB80-64C2-4E27-A1CC-A218E6C356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27106E3B-5EE5-442B-87E5-0B8163B99979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4" name="Oval 6">
                <a:extLst>
                  <a:ext uri="{FF2B5EF4-FFF2-40B4-BE49-F238E27FC236}">
                    <a16:creationId xmlns:a16="http://schemas.microsoft.com/office/drawing/2014/main" id="{AFFAA0AD-114A-4831-ACE3-B8C4258E3C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4BEAEF8-91EF-49C8-A667-2BC7D51C2397}"/>
                </a:ext>
              </a:extLst>
            </p:cNvPr>
            <p:cNvSpPr txBox="1"/>
            <p:nvPr/>
          </p:nvSpPr>
          <p:spPr>
            <a:xfrm>
              <a:off x="2391108" y="2996115"/>
              <a:ext cx="1593994" cy="3970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www.</a:t>
              </a:r>
              <a:r>
                <a:rPr lang="en-US" sz="1000" dirty="0" err="1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lider</a:t>
              </a:r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.com</a:t>
              </a:r>
            </a:p>
          </p:txBody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1C88632E-4E09-404A-9868-C0997FA11E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A08EBDD-D3B1-49F6-BC92-38ED9C8340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670D4F-285D-4982-9484-EA7D8676B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Интерфейс для управления данными</a:t>
            </a:r>
            <a:endParaRPr lang="ru-RU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71A900A-8BF5-4238-B577-5FBBE4A75C4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5CE154-6330-485C-8E80-D5D601B2BA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B81528B6-CA31-41D3-86C3-327E28EF02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7B188587-A119-4DCD-9E44-87DD8E11DB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2807836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2">
            <a:extLst>
              <a:ext uri="{FF2B5EF4-FFF2-40B4-BE49-F238E27FC236}">
                <a16:creationId xmlns:a16="http://schemas.microsoft.com/office/drawing/2014/main" id="{24F452BD-B318-4752-95A0-FE784050E11F}"/>
              </a:ext>
            </a:extLst>
          </p:cNvPr>
          <p:cNvGrpSpPr>
            <a:grpSpLocks noChangeAspect="1"/>
          </p:cNvGrpSpPr>
          <p:nvPr/>
        </p:nvGrpSpPr>
        <p:grpSpPr>
          <a:xfrm>
            <a:off x="1149124" y="1149443"/>
            <a:ext cx="4267960" cy="2822929"/>
            <a:chOff x="1027152" y="2693983"/>
            <a:chExt cx="6796849" cy="4462905"/>
          </a:xfrm>
        </p:grpSpPr>
        <p:grpSp>
          <p:nvGrpSpPr>
            <p:cNvPr id="9" name="Group 83">
              <a:extLst>
                <a:ext uri="{FF2B5EF4-FFF2-40B4-BE49-F238E27FC236}">
                  <a16:creationId xmlns:a16="http://schemas.microsoft.com/office/drawing/2014/main" id="{FD5311CA-A8DA-4752-BCCC-9D77C86DAA8A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12" name="AutoShape 1">
                <a:extLst>
                  <a:ext uri="{FF2B5EF4-FFF2-40B4-BE49-F238E27FC236}">
                    <a16:creationId xmlns:a16="http://schemas.microsoft.com/office/drawing/2014/main" id="{C5DD9855-9040-4A8E-8FC7-2A87D71D92A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3" name="Rectangle 2">
                <a:extLst>
                  <a:ext uri="{FF2B5EF4-FFF2-40B4-BE49-F238E27FC236}">
                    <a16:creationId xmlns:a16="http://schemas.microsoft.com/office/drawing/2014/main" id="{1CA962FF-DEAF-450E-BAC9-2CBF039F5E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4" name="AutoShape 3">
                <a:extLst>
                  <a:ext uri="{FF2B5EF4-FFF2-40B4-BE49-F238E27FC236}">
                    <a16:creationId xmlns:a16="http://schemas.microsoft.com/office/drawing/2014/main" id="{29B32C08-05E5-455D-AB4B-FA780C0B9C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5" name="Oval 4">
                <a:extLst>
                  <a:ext uri="{FF2B5EF4-FFF2-40B4-BE49-F238E27FC236}">
                    <a16:creationId xmlns:a16="http://schemas.microsoft.com/office/drawing/2014/main" id="{DB5DCAC2-FF8B-4D8A-8761-EF6BE6B4C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6" name="Oval 5">
                <a:extLst>
                  <a:ext uri="{FF2B5EF4-FFF2-40B4-BE49-F238E27FC236}">
                    <a16:creationId xmlns:a16="http://schemas.microsoft.com/office/drawing/2014/main" id="{A18062AF-728F-4F67-A9EE-6DA3DC1E6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7" name="Oval 6">
                <a:extLst>
                  <a:ext uri="{FF2B5EF4-FFF2-40B4-BE49-F238E27FC236}">
                    <a16:creationId xmlns:a16="http://schemas.microsoft.com/office/drawing/2014/main" id="{1F8B8CA3-31B9-4E3E-89F8-B823F31C1C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18" name="Rectangle 92">
                <a:extLst>
                  <a:ext uri="{FF2B5EF4-FFF2-40B4-BE49-F238E27FC236}">
                    <a16:creationId xmlns:a16="http://schemas.microsoft.com/office/drawing/2014/main" id="{C40CC64C-4BDE-4B83-ACBA-76BBEC31E3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19" name="Group 93">
                <a:extLst>
                  <a:ext uri="{FF2B5EF4-FFF2-40B4-BE49-F238E27FC236}">
                    <a16:creationId xmlns:a16="http://schemas.microsoft.com/office/drawing/2014/main" id="{021FE07F-E9DB-428E-864C-12ABBB046C13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22" name="Freeform 13">
                  <a:extLst>
                    <a:ext uri="{FF2B5EF4-FFF2-40B4-BE49-F238E27FC236}">
                      <a16:creationId xmlns:a16="http://schemas.microsoft.com/office/drawing/2014/main" id="{8251ED56-D5C4-4244-B7B8-9CC65D6F8A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3" name="Freeform 14">
                  <a:extLst>
                    <a:ext uri="{FF2B5EF4-FFF2-40B4-BE49-F238E27FC236}">
                      <a16:creationId xmlns:a16="http://schemas.microsoft.com/office/drawing/2014/main" id="{ECE11028-B7CA-451E-851D-176871A08F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4" name="Freeform 15">
                  <a:extLst>
                    <a:ext uri="{FF2B5EF4-FFF2-40B4-BE49-F238E27FC236}">
                      <a16:creationId xmlns:a16="http://schemas.microsoft.com/office/drawing/2014/main" id="{C663966C-C5F6-4AF2-AC81-EF7A040B74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5" name="Freeform 16">
                  <a:extLst>
                    <a:ext uri="{FF2B5EF4-FFF2-40B4-BE49-F238E27FC236}">
                      <a16:creationId xmlns:a16="http://schemas.microsoft.com/office/drawing/2014/main" id="{1231452A-2DB6-4628-B13E-989E319678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6" name="Freeform 17">
                  <a:extLst>
                    <a:ext uri="{FF2B5EF4-FFF2-40B4-BE49-F238E27FC236}">
                      <a16:creationId xmlns:a16="http://schemas.microsoft.com/office/drawing/2014/main" id="{02B5F533-7190-4486-800E-50B9DEE2EC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7" name="Freeform 18">
                  <a:extLst>
                    <a:ext uri="{FF2B5EF4-FFF2-40B4-BE49-F238E27FC236}">
                      <a16:creationId xmlns:a16="http://schemas.microsoft.com/office/drawing/2014/main" id="{E1197ACF-D4F7-4F4F-B51B-31BAB03203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8" name="Freeform 19">
                  <a:extLst>
                    <a:ext uri="{FF2B5EF4-FFF2-40B4-BE49-F238E27FC236}">
                      <a16:creationId xmlns:a16="http://schemas.microsoft.com/office/drawing/2014/main" id="{305C916E-AA00-40D3-979E-8385C880D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29" name="Freeform 20">
                  <a:extLst>
                    <a:ext uri="{FF2B5EF4-FFF2-40B4-BE49-F238E27FC236}">
                      <a16:creationId xmlns:a16="http://schemas.microsoft.com/office/drawing/2014/main" id="{606A4951-C43E-4D62-8601-77DAE03DB7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30" name="Freeform 21">
                  <a:extLst>
                    <a:ext uri="{FF2B5EF4-FFF2-40B4-BE49-F238E27FC236}">
                      <a16:creationId xmlns:a16="http://schemas.microsoft.com/office/drawing/2014/main" id="{E4DF5AB0-92B8-4555-8BFE-FEB94F35CC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20" name="Freeform 25">
                <a:extLst>
                  <a:ext uri="{FF2B5EF4-FFF2-40B4-BE49-F238E27FC236}">
                    <a16:creationId xmlns:a16="http://schemas.microsoft.com/office/drawing/2014/main" id="{C904AC4F-21D6-40FC-874A-C69831B8A24B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21" name="Oval 6">
                <a:extLst>
                  <a:ext uri="{FF2B5EF4-FFF2-40B4-BE49-F238E27FC236}">
                    <a16:creationId xmlns:a16="http://schemas.microsoft.com/office/drawing/2014/main" id="{008AEF74-0CB4-4F9D-941F-B3FDCFD4AC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FF43D9F-F201-460A-B5AB-10C4C6323FC9}"/>
                </a:ext>
              </a:extLst>
            </p:cNvPr>
            <p:cNvSpPr txBox="1"/>
            <p:nvPr/>
          </p:nvSpPr>
          <p:spPr>
            <a:xfrm>
              <a:off x="2391108" y="2996115"/>
              <a:ext cx="1593994" cy="3970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www.</a:t>
              </a:r>
              <a:r>
                <a:rPr lang="en-US" sz="1000" dirty="0" err="1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lider</a:t>
              </a:r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.com</a:t>
              </a:r>
            </a:p>
          </p:txBody>
        </p:sp>
        <p:sp>
          <p:nvSpPr>
            <p:cNvPr id="11" name="Freeform 29">
              <a:extLst>
                <a:ext uri="{FF2B5EF4-FFF2-40B4-BE49-F238E27FC236}">
                  <a16:creationId xmlns:a16="http://schemas.microsoft.com/office/drawing/2014/main" id="{773BAD95-B78D-42DD-A801-8B84C3BF53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grpSp>
        <p:nvGrpSpPr>
          <p:cNvPr id="31" name="Group 82">
            <a:extLst>
              <a:ext uri="{FF2B5EF4-FFF2-40B4-BE49-F238E27FC236}">
                <a16:creationId xmlns:a16="http://schemas.microsoft.com/office/drawing/2014/main" id="{476BE634-6695-4A59-B9FD-6815B89BADCA}"/>
              </a:ext>
            </a:extLst>
          </p:cNvPr>
          <p:cNvGrpSpPr>
            <a:grpSpLocks noChangeAspect="1"/>
          </p:cNvGrpSpPr>
          <p:nvPr/>
        </p:nvGrpSpPr>
        <p:grpSpPr>
          <a:xfrm>
            <a:off x="6794022" y="1149443"/>
            <a:ext cx="4267960" cy="2822929"/>
            <a:chOff x="1027152" y="2693983"/>
            <a:chExt cx="6796849" cy="4462905"/>
          </a:xfrm>
        </p:grpSpPr>
        <p:grpSp>
          <p:nvGrpSpPr>
            <p:cNvPr id="32" name="Group 83">
              <a:extLst>
                <a:ext uri="{FF2B5EF4-FFF2-40B4-BE49-F238E27FC236}">
                  <a16:creationId xmlns:a16="http://schemas.microsoft.com/office/drawing/2014/main" id="{F753F412-8864-4B46-BFBD-0C8E827679D2}"/>
                </a:ext>
              </a:extLst>
            </p:cNvPr>
            <p:cNvGrpSpPr/>
            <p:nvPr/>
          </p:nvGrpSpPr>
          <p:grpSpPr>
            <a:xfrm>
              <a:off x="1027152" y="2693983"/>
              <a:ext cx="6796849" cy="4462905"/>
              <a:chOff x="1027152" y="2693983"/>
              <a:chExt cx="6796849" cy="4462905"/>
            </a:xfrm>
          </p:grpSpPr>
          <p:sp>
            <p:nvSpPr>
              <p:cNvPr id="35" name="AutoShape 1">
                <a:extLst>
                  <a:ext uri="{FF2B5EF4-FFF2-40B4-BE49-F238E27FC236}">
                    <a16:creationId xmlns:a16="http://schemas.microsoft.com/office/drawing/2014/main" id="{48F16F12-B004-4ABE-AAA8-42D597EFDA9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29339" y="2693983"/>
                <a:ext cx="6794662" cy="4462905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6" name="Rectangle 2">
                <a:extLst>
                  <a:ext uri="{FF2B5EF4-FFF2-40B4-BE49-F238E27FC236}">
                    <a16:creationId xmlns:a16="http://schemas.microsoft.com/office/drawing/2014/main" id="{92CE4B65-6103-4C38-92A7-2A427C04B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7152" y="3024940"/>
                <a:ext cx="6794663" cy="31591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7" name="AutoShape 3">
                <a:extLst>
                  <a:ext uri="{FF2B5EF4-FFF2-40B4-BE49-F238E27FC236}">
                    <a16:creationId xmlns:a16="http://schemas.microsoft.com/office/drawing/2014/main" id="{297699FF-7AA4-40F4-81BC-DF7B89B3F7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8" name="Oval 4">
                <a:extLst>
                  <a:ext uri="{FF2B5EF4-FFF2-40B4-BE49-F238E27FC236}">
                    <a16:creationId xmlns:a16="http://schemas.microsoft.com/office/drawing/2014/main" id="{D68B6E0E-D3C7-4493-A31B-8207DAE9C2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39" name="Oval 5">
                <a:extLst>
                  <a:ext uri="{FF2B5EF4-FFF2-40B4-BE49-F238E27FC236}">
                    <a16:creationId xmlns:a16="http://schemas.microsoft.com/office/drawing/2014/main" id="{AA3A8A3A-E81C-4F16-9EA2-9F11A9775E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0" name="Oval 6">
                <a:extLst>
                  <a:ext uri="{FF2B5EF4-FFF2-40B4-BE49-F238E27FC236}">
                    <a16:creationId xmlns:a16="http://schemas.microsoft.com/office/drawing/2014/main" id="{539165D2-E0B0-4B91-BDF2-5FF535A72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1" name="Rectangle 92">
                <a:extLst>
                  <a:ext uri="{FF2B5EF4-FFF2-40B4-BE49-F238E27FC236}">
                    <a16:creationId xmlns:a16="http://schemas.microsoft.com/office/drawing/2014/main" id="{B58995FD-774E-443F-8F74-D69C353CA9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  <p:grpSp>
            <p:nvGrpSpPr>
              <p:cNvPr id="42" name="Group 93">
                <a:extLst>
                  <a:ext uri="{FF2B5EF4-FFF2-40B4-BE49-F238E27FC236}">
                    <a16:creationId xmlns:a16="http://schemas.microsoft.com/office/drawing/2014/main" id="{022AA45E-1A3D-4A3B-B08F-4D64E6102BF2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45" name="Freeform 13">
                  <a:extLst>
                    <a:ext uri="{FF2B5EF4-FFF2-40B4-BE49-F238E27FC236}">
                      <a16:creationId xmlns:a16="http://schemas.microsoft.com/office/drawing/2014/main" id="{2EE8F120-DDD5-495E-8097-10825D0A1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6" name="Freeform 14">
                  <a:extLst>
                    <a:ext uri="{FF2B5EF4-FFF2-40B4-BE49-F238E27FC236}">
                      <a16:creationId xmlns:a16="http://schemas.microsoft.com/office/drawing/2014/main" id="{899F88D3-5C91-4BBA-BE63-9371B4B356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7" name="Freeform 15">
                  <a:extLst>
                    <a:ext uri="{FF2B5EF4-FFF2-40B4-BE49-F238E27FC236}">
                      <a16:creationId xmlns:a16="http://schemas.microsoft.com/office/drawing/2014/main" id="{C1C5DCC2-9B40-4DA3-AB2F-ED9C5D891C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8" name="Freeform 16">
                  <a:extLst>
                    <a:ext uri="{FF2B5EF4-FFF2-40B4-BE49-F238E27FC236}">
                      <a16:creationId xmlns:a16="http://schemas.microsoft.com/office/drawing/2014/main" id="{0721D991-881C-4DBE-AF30-E47AE304B7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49" name="Freeform 17">
                  <a:extLst>
                    <a:ext uri="{FF2B5EF4-FFF2-40B4-BE49-F238E27FC236}">
                      <a16:creationId xmlns:a16="http://schemas.microsoft.com/office/drawing/2014/main" id="{97111254-2A6F-40F4-8741-1C703E43B9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0" name="Freeform 18">
                  <a:extLst>
                    <a:ext uri="{FF2B5EF4-FFF2-40B4-BE49-F238E27FC236}">
                      <a16:creationId xmlns:a16="http://schemas.microsoft.com/office/drawing/2014/main" id="{3448ADF5-3363-4495-90EA-D3397EA0A3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1" name="Freeform 19">
                  <a:extLst>
                    <a:ext uri="{FF2B5EF4-FFF2-40B4-BE49-F238E27FC236}">
                      <a16:creationId xmlns:a16="http://schemas.microsoft.com/office/drawing/2014/main" id="{A11FFFD8-A688-46DB-9518-83D23CB9AE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2" name="Freeform 20">
                  <a:extLst>
                    <a:ext uri="{FF2B5EF4-FFF2-40B4-BE49-F238E27FC236}">
                      <a16:creationId xmlns:a16="http://schemas.microsoft.com/office/drawing/2014/main" id="{3B48C2AB-505E-4332-A44A-9D533A6504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  <p:sp>
              <p:nvSpPr>
                <p:cNvPr id="53" name="Freeform 21">
                  <a:extLst>
                    <a:ext uri="{FF2B5EF4-FFF2-40B4-BE49-F238E27FC236}">
                      <a16:creationId xmlns:a16="http://schemas.microsoft.com/office/drawing/2014/main" id="{EBFBAB80-64C2-4E27-A1CC-A218E6C356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dirty="0">
                    <a:latin typeface="Lato Light"/>
                  </a:endParaRPr>
                </a:p>
              </p:txBody>
            </p:sp>
          </p:grp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27106E3B-5EE5-442B-87E5-0B8163B99979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Light"/>
                </a:endParaRPr>
              </a:p>
            </p:txBody>
          </p:sp>
          <p:sp>
            <p:nvSpPr>
              <p:cNvPr id="44" name="Oval 6">
                <a:extLst>
                  <a:ext uri="{FF2B5EF4-FFF2-40B4-BE49-F238E27FC236}">
                    <a16:creationId xmlns:a16="http://schemas.microsoft.com/office/drawing/2014/main" id="{AFFAA0AD-114A-4831-ACE3-B8C4258E3C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dirty="0">
                  <a:latin typeface="Lato Light"/>
                </a:endParaRP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4BEAEF8-91EF-49C8-A667-2BC7D51C2397}"/>
                </a:ext>
              </a:extLst>
            </p:cNvPr>
            <p:cNvSpPr txBox="1"/>
            <p:nvPr/>
          </p:nvSpPr>
          <p:spPr>
            <a:xfrm>
              <a:off x="2391108" y="2996115"/>
              <a:ext cx="1593994" cy="3970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www.</a:t>
              </a:r>
              <a:r>
                <a:rPr lang="en-US" sz="1000" dirty="0" err="1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lider</a:t>
              </a:r>
              <a:r>
                <a:rPr lang="id-ID" sz="1000" dirty="0">
                  <a:solidFill>
                    <a:schemeClr val="tx1"/>
                  </a:solidFill>
                  <a:latin typeface="Poppins Light" charset="0"/>
                  <a:ea typeface="Poppins Light" charset="0"/>
                  <a:cs typeface="Poppins Light" charset="0"/>
                </a:rPr>
                <a:t>.com</a:t>
              </a:r>
            </a:p>
          </p:txBody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1C88632E-4E09-404A-9868-C0997FA11E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Light"/>
              </a:endParaRPr>
            </a:p>
          </p:txBody>
        </p:sp>
      </p:grp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A08EBDD-D3B1-49F6-BC92-38ED9C8340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670D4F-285D-4982-9484-EA7D8676B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Демонстрация работы интерфейса</a:t>
            </a:r>
            <a:endParaRPr lang="ru-RU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71A900A-8BF5-4238-B577-5FBBE4A75C4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5CE154-6330-485C-8E80-D5D601B2BA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B81528B6-CA31-41D3-86C3-327E28EF02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Рисунок 5">
            <a:extLst>
              <a:ext uri="{FF2B5EF4-FFF2-40B4-BE49-F238E27FC236}">
                <a16:creationId xmlns:a16="http://schemas.microsoft.com/office/drawing/2014/main" id="{7B188587-A119-4DCD-9E44-87DD8E11DB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448614464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7374</TotalTime>
  <Words>161</Words>
  <Application>Microsoft Office PowerPoint</Application>
  <PresentationFormat>Широкоэкранный</PresentationFormat>
  <Paragraphs>50</Paragraphs>
  <Slides>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Amatic SC</vt:lpstr>
      <vt:lpstr>Arial</vt:lpstr>
      <vt:lpstr>Calibri</vt:lpstr>
      <vt:lpstr>Lato Light</vt:lpstr>
      <vt:lpstr>Montserrat</vt:lpstr>
      <vt:lpstr>Poppins Light</vt:lpstr>
      <vt:lpstr>Wingdings</vt:lpstr>
      <vt:lpstr>Для Академия инноваторов 16_9</vt:lpstr>
      <vt:lpstr>u1z1</vt:lpstr>
      <vt:lpstr>КОМАНДА «u1z1»</vt:lpstr>
      <vt:lpstr>Выбор предиктивного алгоритма</vt:lpstr>
      <vt:lpstr>Динамика погрешности  предиктивных алгоритмов</vt:lpstr>
      <vt:lpstr>Описание выбранного  предиктивного алгоритма</vt:lpstr>
      <vt:lpstr>Интерфейс для управления данными</vt:lpstr>
      <vt:lpstr>Демонстрация работы интерфейса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Gaknas</cp:lastModifiedBy>
  <cp:revision>74</cp:revision>
  <dcterms:created xsi:type="dcterms:W3CDTF">2023-05-15T07:36:23Z</dcterms:created>
  <dcterms:modified xsi:type="dcterms:W3CDTF">2024-06-16T08:26:13Z</dcterms:modified>
</cp:coreProperties>
</file>

<file path=docProps/thumbnail.jpeg>
</file>